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6840525" cx="9001125"/>
  <p:notesSz cx="6794500" cy="9931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204">
          <p15:clr>
            <a:srgbClr val="A4A3A4"/>
          </p15:clr>
        </p15:guide>
        <p15:guide id="2" orient="horz" pos="802">
          <p15:clr>
            <a:srgbClr val="A4A3A4"/>
          </p15:clr>
        </p15:guide>
        <p15:guide id="3" orient="horz" pos="119">
          <p15:clr>
            <a:srgbClr val="A4A3A4"/>
          </p15:clr>
        </p15:guide>
        <p15:guide id="4" orient="horz" pos="1122">
          <p15:clr>
            <a:srgbClr val="A4A3A4"/>
          </p15:clr>
        </p15:guide>
        <p15:guide id="5" pos="492">
          <p15:clr>
            <a:srgbClr val="A4A3A4"/>
          </p15:clr>
        </p15:guide>
        <p15:guide id="6" pos="115">
          <p15:clr>
            <a:srgbClr val="A4A3A4"/>
          </p15:clr>
        </p15:guide>
        <p15:guide id="7" pos="2617">
          <p15:clr>
            <a:srgbClr val="A4A3A4"/>
          </p15:clr>
        </p15:guide>
        <p15:guide id="8" pos="5565">
          <p15:clr>
            <a:srgbClr val="A4A3A4"/>
          </p15:clr>
        </p15:guide>
      </p15:sldGuideLst>
    </p:ext>
    <p:ext uri="{2D200454-40CA-4A62-9FC3-DE9A4176ACB9}">
      <p15:notesGuideLst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89B5CD-5BB0-4AF4-B629-3B0C08061ADE}">
  <a:tblStyle styleId="{0989B5CD-5BB0-4AF4-B629-3B0C08061A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204" orient="horz"/>
        <p:guide pos="802" orient="horz"/>
        <p:guide pos="119" orient="horz"/>
        <p:guide pos="1122" orient="horz"/>
        <p:guide pos="492"/>
        <p:guide pos="115"/>
        <p:guide pos="2617"/>
        <p:guide pos="5565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28" orient="horz"/>
        <p:guide pos="214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4283" cy="496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48645" y="0"/>
            <a:ext cx="2944283" cy="496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47738" y="744538"/>
            <a:ext cx="4899025" cy="37242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33106"/>
            <a:ext cx="2944283" cy="4965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sv-S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919d26339_1_18:notes"/>
          <p:cNvSpPr/>
          <p:nvPr>
            <p:ph idx="2" type="sldImg"/>
          </p:nvPr>
        </p:nvSpPr>
        <p:spPr>
          <a:xfrm>
            <a:off x="947738" y="744538"/>
            <a:ext cx="48990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919d26339_1_18:notes"/>
          <p:cNvSpPr txBox="1"/>
          <p:nvPr>
            <p:ph idx="1" type="body"/>
          </p:nvPr>
        </p:nvSpPr>
        <p:spPr>
          <a:xfrm>
            <a:off x="679450" y="4717415"/>
            <a:ext cx="5435700" cy="446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C611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C6114"/>
              </a:solidFill>
            </a:endParaRPr>
          </a:p>
        </p:txBody>
      </p:sp>
      <p:sp>
        <p:nvSpPr>
          <p:cNvPr id="110" name="Google Shape;110;ga919d26339_1_18:notes"/>
          <p:cNvSpPr txBox="1"/>
          <p:nvPr>
            <p:ph idx="12" type="sldNum"/>
          </p:nvPr>
        </p:nvSpPr>
        <p:spPr>
          <a:xfrm>
            <a:off x="3848645" y="9433106"/>
            <a:ext cx="29442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2e9d36552_7_10:notes"/>
          <p:cNvSpPr/>
          <p:nvPr>
            <p:ph idx="2" type="sldImg"/>
          </p:nvPr>
        </p:nvSpPr>
        <p:spPr>
          <a:xfrm>
            <a:off x="947738" y="744538"/>
            <a:ext cx="48990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2e9d36552_7_10:notes"/>
          <p:cNvSpPr txBox="1"/>
          <p:nvPr>
            <p:ph idx="1" type="body"/>
          </p:nvPr>
        </p:nvSpPr>
        <p:spPr>
          <a:xfrm>
            <a:off x="679450" y="4717415"/>
            <a:ext cx="5435700" cy="446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02e9d36552_7_10:notes"/>
          <p:cNvSpPr txBox="1"/>
          <p:nvPr>
            <p:ph idx="12" type="sldNum"/>
          </p:nvPr>
        </p:nvSpPr>
        <p:spPr>
          <a:xfrm>
            <a:off x="3848645" y="9433106"/>
            <a:ext cx="29442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2e9d36552_7_21:notes"/>
          <p:cNvSpPr/>
          <p:nvPr>
            <p:ph idx="2" type="sldImg"/>
          </p:nvPr>
        </p:nvSpPr>
        <p:spPr>
          <a:xfrm>
            <a:off x="947738" y="744538"/>
            <a:ext cx="48990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2e9d36552_7_21:notes"/>
          <p:cNvSpPr txBox="1"/>
          <p:nvPr>
            <p:ph idx="1" type="body"/>
          </p:nvPr>
        </p:nvSpPr>
        <p:spPr>
          <a:xfrm>
            <a:off x="679450" y="4717415"/>
            <a:ext cx="5435700" cy="446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02e9d36552_7_21:notes"/>
          <p:cNvSpPr txBox="1"/>
          <p:nvPr>
            <p:ph idx="12" type="sldNum"/>
          </p:nvPr>
        </p:nvSpPr>
        <p:spPr>
          <a:xfrm>
            <a:off x="3848645" y="9433106"/>
            <a:ext cx="29442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4bb36f038_0_8:notes"/>
          <p:cNvSpPr/>
          <p:nvPr>
            <p:ph idx="2" type="sldImg"/>
          </p:nvPr>
        </p:nvSpPr>
        <p:spPr>
          <a:xfrm>
            <a:off x="947738" y="744538"/>
            <a:ext cx="48990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4bb36f038_0_8:notes"/>
          <p:cNvSpPr txBox="1"/>
          <p:nvPr>
            <p:ph idx="1" type="body"/>
          </p:nvPr>
        </p:nvSpPr>
        <p:spPr>
          <a:xfrm>
            <a:off x="679450" y="4717415"/>
            <a:ext cx="5435700" cy="446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04bb36f038_0_8:notes"/>
          <p:cNvSpPr txBox="1"/>
          <p:nvPr>
            <p:ph idx="12" type="sldNum"/>
          </p:nvPr>
        </p:nvSpPr>
        <p:spPr>
          <a:xfrm>
            <a:off x="3848645" y="9433106"/>
            <a:ext cx="29442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4bb36f038_0_16:notes"/>
          <p:cNvSpPr/>
          <p:nvPr>
            <p:ph idx="2" type="sldImg"/>
          </p:nvPr>
        </p:nvSpPr>
        <p:spPr>
          <a:xfrm>
            <a:off x="947738" y="744538"/>
            <a:ext cx="48990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4bb36f038_0_16:notes"/>
          <p:cNvSpPr txBox="1"/>
          <p:nvPr>
            <p:ph idx="1" type="body"/>
          </p:nvPr>
        </p:nvSpPr>
        <p:spPr>
          <a:xfrm>
            <a:off x="679450" y="4717415"/>
            <a:ext cx="5435700" cy="446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04bb36f038_0_16:notes"/>
          <p:cNvSpPr txBox="1"/>
          <p:nvPr>
            <p:ph idx="12" type="sldNum"/>
          </p:nvPr>
        </p:nvSpPr>
        <p:spPr>
          <a:xfrm>
            <a:off x="3848645" y="9433106"/>
            <a:ext cx="29442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27e3c46e4_0_27:notes"/>
          <p:cNvSpPr/>
          <p:nvPr>
            <p:ph idx="2" type="sldImg"/>
          </p:nvPr>
        </p:nvSpPr>
        <p:spPr>
          <a:xfrm>
            <a:off x="947738" y="744538"/>
            <a:ext cx="48990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27e3c46e4_0_27:notes"/>
          <p:cNvSpPr txBox="1"/>
          <p:nvPr>
            <p:ph idx="1" type="body"/>
          </p:nvPr>
        </p:nvSpPr>
        <p:spPr>
          <a:xfrm>
            <a:off x="679450" y="4717415"/>
            <a:ext cx="5435700" cy="446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f27e3c46e4_0_27:notes"/>
          <p:cNvSpPr txBox="1"/>
          <p:nvPr>
            <p:ph idx="12" type="sldNum"/>
          </p:nvPr>
        </p:nvSpPr>
        <p:spPr>
          <a:xfrm>
            <a:off x="3848645" y="9433106"/>
            <a:ext cx="29442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4bb36f038_0_81:notes"/>
          <p:cNvSpPr/>
          <p:nvPr>
            <p:ph idx="2" type="sldImg"/>
          </p:nvPr>
        </p:nvSpPr>
        <p:spPr>
          <a:xfrm>
            <a:off x="947738" y="744538"/>
            <a:ext cx="48990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4bb36f038_0_81:notes"/>
          <p:cNvSpPr txBox="1"/>
          <p:nvPr>
            <p:ph idx="1" type="body"/>
          </p:nvPr>
        </p:nvSpPr>
        <p:spPr>
          <a:xfrm>
            <a:off x="679450" y="4717415"/>
            <a:ext cx="5435700" cy="446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04bb36f038_0_81:notes"/>
          <p:cNvSpPr txBox="1"/>
          <p:nvPr>
            <p:ph idx="12" type="sldNum"/>
          </p:nvPr>
        </p:nvSpPr>
        <p:spPr>
          <a:xfrm>
            <a:off x="3848645" y="9433106"/>
            <a:ext cx="29442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4bb36f038_0_40:notes"/>
          <p:cNvSpPr/>
          <p:nvPr>
            <p:ph idx="2" type="sldImg"/>
          </p:nvPr>
        </p:nvSpPr>
        <p:spPr>
          <a:xfrm>
            <a:off x="947738" y="744538"/>
            <a:ext cx="48990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4bb36f038_0_40:notes"/>
          <p:cNvSpPr txBox="1"/>
          <p:nvPr>
            <p:ph idx="1" type="body"/>
          </p:nvPr>
        </p:nvSpPr>
        <p:spPr>
          <a:xfrm>
            <a:off x="679450" y="4717415"/>
            <a:ext cx="5435700" cy="446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04bb36f038_0_40:notes"/>
          <p:cNvSpPr txBox="1"/>
          <p:nvPr>
            <p:ph idx="12" type="sldNum"/>
          </p:nvPr>
        </p:nvSpPr>
        <p:spPr>
          <a:xfrm>
            <a:off x="3848645" y="9433106"/>
            <a:ext cx="29442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4bb36f038_0_226:notes"/>
          <p:cNvSpPr/>
          <p:nvPr>
            <p:ph idx="2" type="sldImg"/>
          </p:nvPr>
        </p:nvSpPr>
        <p:spPr>
          <a:xfrm>
            <a:off x="947738" y="744538"/>
            <a:ext cx="48990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4bb36f038_0_226:notes"/>
          <p:cNvSpPr txBox="1"/>
          <p:nvPr>
            <p:ph idx="1" type="body"/>
          </p:nvPr>
        </p:nvSpPr>
        <p:spPr>
          <a:xfrm>
            <a:off x="679450" y="4717415"/>
            <a:ext cx="5435700" cy="446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04bb36f038_0_226:notes"/>
          <p:cNvSpPr txBox="1"/>
          <p:nvPr>
            <p:ph idx="12" type="sldNum"/>
          </p:nvPr>
        </p:nvSpPr>
        <p:spPr>
          <a:xfrm>
            <a:off x="3848645" y="9433106"/>
            <a:ext cx="29442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4bb36f038_0_1:notes"/>
          <p:cNvSpPr/>
          <p:nvPr>
            <p:ph idx="2" type="sldImg"/>
          </p:nvPr>
        </p:nvSpPr>
        <p:spPr>
          <a:xfrm>
            <a:off x="947738" y="744538"/>
            <a:ext cx="48990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4bb36f038_0_1:notes"/>
          <p:cNvSpPr txBox="1"/>
          <p:nvPr>
            <p:ph idx="1" type="body"/>
          </p:nvPr>
        </p:nvSpPr>
        <p:spPr>
          <a:xfrm>
            <a:off x="679450" y="4717415"/>
            <a:ext cx="5435700" cy="446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04bb36f038_0_1:notes"/>
          <p:cNvSpPr txBox="1"/>
          <p:nvPr>
            <p:ph idx="12" type="sldNum"/>
          </p:nvPr>
        </p:nvSpPr>
        <p:spPr>
          <a:xfrm>
            <a:off x="3848645" y="9433106"/>
            <a:ext cx="29442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4bb36f038_0_60:notes"/>
          <p:cNvSpPr/>
          <p:nvPr>
            <p:ph idx="2" type="sldImg"/>
          </p:nvPr>
        </p:nvSpPr>
        <p:spPr>
          <a:xfrm>
            <a:off x="947738" y="744538"/>
            <a:ext cx="48990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4bb36f038_0_60:notes"/>
          <p:cNvSpPr txBox="1"/>
          <p:nvPr>
            <p:ph idx="1" type="body"/>
          </p:nvPr>
        </p:nvSpPr>
        <p:spPr>
          <a:xfrm>
            <a:off x="679450" y="4717415"/>
            <a:ext cx="5435700" cy="446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04bb36f038_0_60:notes"/>
          <p:cNvSpPr txBox="1"/>
          <p:nvPr>
            <p:ph idx="12" type="sldNum"/>
          </p:nvPr>
        </p:nvSpPr>
        <p:spPr>
          <a:xfrm>
            <a:off x="3848645" y="9433106"/>
            <a:ext cx="29442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4bb36f038_0_237:notes"/>
          <p:cNvSpPr/>
          <p:nvPr>
            <p:ph idx="2" type="sldImg"/>
          </p:nvPr>
        </p:nvSpPr>
        <p:spPr>
          <a:xfrm>
            <a:off x="947738" y="744538"/>
            <a:ext cx="48990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4bb36f038_0_237:notes"/>
          <p:cNvSpPr txBox="1"/>
          <p:nvPr>
            <p:ph idx="1" type="body"/>
          </p:nvPr>
        </p:nvSpPr>
        <p:spPr>
          <a:xfrm>
            <a:off x="679450" y="4717415"/>
            <a:ext cx="5435700" cy="446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04bb36f038_0_237:notes"/>
          <p:cNvSpPr txBox="1"/>
          <p:nvPr>
            <p:ph idx="12" type="sldNum"/>
          </p:nvPr>
        </p:nvSpPr>
        <p:spPr>
          <a:xfrm>
            <a:off x="3848645" y="9433106"/>
            <a:ext cx="29442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4bb36f038_0_47:notes"/>
          <p:cNvSpPr/>
          <p:nvPr>
            <p:ph idx="2" type="sldImg"/>
          </p:nvPr>
        </p:nvSpPr>
        <p:spPr>
          <a:xfrm>
            <a:off x="947738" y="744538"/>
            <a:ext cx="4899000" cy="372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4bb36f038_0_47:notes"/>
          <p:cNvSpPr txBox="1"/>
          <p:nvPr>
            <p:ph idx="1" type="body"/>
          </p:nvPr>
        </p:nvSpPr>
        <p:spPr>
          <a:xfrm>
            <a:off x="679450" y="4717415"/>
            <a:ext cx="5435700" cy="446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04bb36f038_0_47:notes"/>
          <p:cNvSpPr txBox="1"/>
          <p:nvPr>
            <p:ph idx="12" type="sldNum"/>
          </p:nvPr>
        </p:nvSpPr>
        <p:spPr>
          <a:xfrm>
            <a:off x="3848645" y="9433106"/>
            <a:ext cx="29442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sida för större illustrationer">
  <p:cSld name="Blanksida för större illustration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"/>
          <p:cNvSpPr/>
          <p:nvPr/>
        </p:nvSpPr>
        <p:spPr>
          <a:xfrm>
            <a:off x="0" y="0"/>
            <a:ext cx="9001125" cy="68405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unds_universitet RGB 150.png" id="27" name="Google Shape;2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24067" y="5573977"/>
            <a:ext cx="769864" cy="94501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och punkttext">
  <p:cSld name="Diagram och punkt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type="title"/>
          </p:nvPr>
        </p:nvSpPr>
        <p:spPr>
          <a:xfrm>
            <a:off x="643263" y="283771"/>
            <a:ext cx="7605109" cy="1139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250" lIns="90500" spcFirstLastPara="1" rIns="90500" wrap="square" tIns="452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1" type="body"/>
          </p:nvPr>
        </p:nvSpPr>
        <p:spPr>
          <a:xfrm>
            <a:off x="741349" y="1666308"/>
            <a:ext cx="4371974" cy="3720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0500" spcFirstLastPara="1" rIns="90500" wrap="square" tIns="4525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200"/>
              <a:buNone/>
              <a:defRPr sz="2200"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–"/>
              <a:defRPr sz="1800"/>
            </a:lvl2pPr>
            <a:lvl3pPr indent="-330200" lvl="2" marL="1371600" algn="l">
              <a:spcBef>
                <a:spcPts val="1000"/>
              </a:spcBef>
              <a:spcAft>
                <a:spcPts val="0"/>
              </a:spcAft>
              <a:buSzPts val="1600"/>
              <a:buChar char="»"/>
              <a:defRPr sz="1600"/>
            </a:lvl3pPr>
            <a:lvl4pPr indent="-317500" lvl="3" marL="182880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96" name="Google Shape;96;p11"/>
          <p:cNvSpPr txBox="1"/>
          <p:nvPr>
            <p:ph idx="2" type="body"/>
          </p:nvPr>
        </p:nvSpPr>
        <p:spPr>
          <a:xfrm>
            <a:off x="5346700" y="1666308"/>
            <a:ext cx="2917825" cy="3720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0500" spcFirstLastPara="1" rIns="90500" wrap="square" tIns="45250">
            <a:noAutofit/>
          </a:bodyPr>
          <a:lstStyle>
            <a:lvl1pPr indent="-368300" lvl="0" marL="4572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  <a:defRPr sz="2200"/>
            </a:lvl1pPr>
            <a:lvl2pPr indent="-368300" lvl="1" marL="9144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–"/>
              <a:defRPr sz="2200"/>
            </a:lvl2pPr>
            <a:lvl3pPr indent="-355600" lvl="2" marL="13716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/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97" name="Google Shape;97;p11"/>
          <p:cNvSpPr/>
          <p:nvPr/>
        </p:nvSpPr>
        <p:spPr>
          <a:xfrm>
            <a:off x="7585075" y="5383213"/>
            <a:ext cx="1249363" cy="1303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unds_universitet RGB 150.png" id="98" name="Google Shape;9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24067" y="5573977"/>
            <a:ext cx="769864" cy="94501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1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ubrik och tabell">
  <p:cSld name="Rubrik och tabell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type="title"/>
          </p:nvPr>
        </p:nvSpPr>
        <p:spPr>
          <a:xfrm>
            <a:off x="643262" y="283771"/>
            <a:ext cx="7589459" cy="1139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250" lIns="90500" spcFirstLastPara="1" rIns="90500" wrap="square" tIns="452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vslutningsbild">
  <p:cSld name="Avslutningsbild"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/>
          <p:nvPr/>
        </p:nvSpPr>
        <p:spPr>
          <a:xfrm>
            <a:off x="0" y="0"/>
            <a:ext cx="9001125" cy="68405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unds_universitet RGB 150.png" id="105" name="Google Shape;10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53903" y="1282700"/>
            <a:ext cx="3325247" cy="408178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sida 1 rad rosa">
  <p:cSld name="Titelsida 1 rad rosa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amsidor150 ny rosa.jpg"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3401" y="188913"/>
            <a:ext cx="8647200" cy="64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/>
          <p:nvPr/>
        </p:nvSpPr>
        <p:spPr>
          <a:xfrm>
            <a:off x="2655888" y="1516103"/>
            <a:ext cx="6178550" cy="12800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"/>
          <p:cNvSpPr txBox="1"/>
          <p:nvPr>
            <p:ph type="ctrTitle"/>
          </p:nvPr>
        </p:nvSpPr>
        <p:spPr>
          <a:xfrm>
            <a:off x="2942848" y="1523248"/>
            <a:ext cx="5734178" cy="714380"/>
          </a:xfrm>
          <a:prstGeom prst="rect">
            <a:avLst/>
          </a:prstGeom>
          <a:noFill/>
          <a:ln>
            <a:noFill/>
          </a:ln>
        </p:spPr>
        <p:txBody>
          <a:bodyPr anchorCtr="0" anchor="b" bIns="82800" lIns="0" spcFirstLastPara="1" rIns="0" wrap="square" tIns="972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" type="subTitle"/>
          </p:nvPr>
        </p:nvSpPr>
        <p:spPr>
          <a:xfrm>
            <a:off x="2942848" y="2220953"/>
            <a:ext cx="5734178" cy="321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0" spcFirstLastPara="1" rIns="0" wrap="square" tIns="10800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200"/>
              <a:buNone/>
              <a:defRPr b="1" sz="1200" cap="none">
                <a:solidFill>
                  <a:schemeClr val="dk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  <a:defRPr/>
            </a:lvl2pPr>
            <a:lvl3pPr lvl="2" algn="ctr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cxnSp>
        <p:nvCxnSpPr>
          <p:cNvPr id="34" name="Google Shape;34;p3"/>
          <p:cNvCxnSpPr/>
          <p:nvPr/>
        </p:nvCxnSpPr>
        <p:spPr>
          <a:xfrm>
            <a:off x="2939428" y="2212035"/>
            <a:ext cx="5881614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unds_universitet RGB 150.png" id="35" name="Google Shape;3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198" y="385307"/>
            <a:ext cx="769864" cy="9450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unds sigill RGB 150.png" id="36" name="Google Shape;36;p3"/>
          <p:cNvPicPr preferRelativeResize="0"/>
          <p:nvPr/>
        </p:nvPicPr>
        <p:blipFill rotWithShape="1">
          <a:blip r:embed="rId4">
            <a:alphaModFix/>
          </a:blip>
          <a:srcRect b="21541" l="0" r="17691" t="0"/>
          <a:stretch/>
        </p:blipFill>
        <p:spPr>
          <a:xfrm>
            <a:off x="6329104" y="4279056"/>
            <a:ext cx="2672021" cy="256148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sida 2 rader rosa">
  <p:cSld name="Titelsida 2 rader rosa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amsidor150 ny rosa.jpg" id="39" name="Google Shape;3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3401" y="188913"/>
            <a:ext cx="8647200" cy="64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/>
          <p:nvPr/>
        </p:nvSpPr>
        <p:spPr>
          <a:xfrm>
            <a:off x="2655888" y="1516104"/>
            <a:ext cx="6178550" cy="18472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 txBox="1"/>
          <p:nvPr>
            <p:ph type="ctrTitle"/>
          </p:nvPr>
        </p:nvSpPr>
        <p:spPr>
          <a:xfrm>
            <a:off x="2942848" y="1510712"/>
            <a:ext cx="5734178" cy="1189477"/>
          </a:xfrm>
          <a:prstGeom prst="rect">
            <a:avLst/>
          </a:prstGeom>
          <a:noFill/>
          <a:ln>
            <a:noFill/>
          </a:ln>
        </p:spPr>
        <p:txBody>
          <a:bodyPr anchorCtr="0" anchor="t" bIns="82800" lIns="0" spcFirstLastPara="1" rIns="0" wrap="square" tIns="972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" type="subTitle"/>
          </p:nvPr>
        </p:nvSpPr>
        <p:spPr>
          <a:xfrm>
            <a:off x="2942848" y="2777523"/>
            <a:ext cx="5734178" cy="321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0" spcFirstLastPara="1" rIns="0" wrap="square" tIns="10800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200"/>
              <a:buNone/>
              <a:defRPr b="1" sz="1200" cap="none">
                <a:solidFill>
                  <a:schemeClr val="dk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  <a:defRPr/>
            </a:lvl2pPr>
            <a:lvl3pPr lvl="2" algn="ctr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cxnSp>
        <p:nvCxnSpPr>
          <p:cNvPr id="43" name="Google Shape;43;p4"/>
          <p:cNvCxnSpPr/>
          <p:nvPr/>
        </p:nvCxnSpPr>
        <p:spPr>
          <a:xfrm>
            <a:off x="2939428" y="2768605"/>
            <a:ext cx="5881614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unds sigill RGB 150.png" id="44" name="Google Shape;44;p4"/>
          <p:cNvPicPr preferRelativeResize="0"/>
          <p:nvPr/>
        </p:nvPicPr>
        <p:blipFill rotWithShape="1">
          <a:blip r:embed="rId3">
            <a:alphaModFix/>
          </a:blip>
          <a:srcRect b="21541" l="0" r="17691" t="0"/>
          <a:stretch/>
        </p:blipFill>
        <p:spPr>
          <a:xfrm>
            <a:off x="6329104" y="4279056"/>
            <a:ext cx="2672021" cy="25614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unds_universitet RGB 150.png" id="45" name="Google Shape;4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198" y="385307"/>
            <a:ext cx="769864" cy="94501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sida 1 rad grön">
  <p:cSld name="Titelsida 1 rad grö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amsidor150 ny grön.jpg" id="48" name="Google Shape;4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3401" y="190051"/>
            <a:ext cx="8647200" cy="64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"/>
          <p:cNvSpPr/>
          <p:nvPr/>
        </p:nvSpPr>
        <p:spPr>
          <a:xfrm>
            <a:off x="2655888" y="1516103"/>
            <a:ext cx="6178550" cy="12800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 txBox="1"/>
          <p:nvPr>
            <p:ph type="ctrTitle"/>
          </p:nvPr>
        </p:nvSpPr>
        <p:spPr>
          <a:xfrm>
            <a:off x="2942848" y="1523248"/>
            <a:ext cx="5734178" cy="714380"/>
          </a:xfrm>
          <a:prstGeom prst="rect">
            <a:avLst/>
          </a:prstGeom>
          <a:noFill/>
          <a:ln>
            <a:noFill/>
          </a:ln>
        </p:spPr>
        <p:txBody>
          <a:bodyPr anchorCtr="0" anchor="b" bIns="82800" lIns="0" spcFirstLastPara="1" rIns="0" wrap="square" tIns="972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2942848" y="2220953"/>
            <a:ext cx="5734178" cy="321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0" spcFirstLastPara="1" rIns="0" wrap="square" tIns="10800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200"/>
              <a:buNone/>
              <a:defRPr b="1" sz="1200" cap="none">
                <a:solidFill>
                  <a:schemeClr val="dk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  <a:defRPr/>
            </a:lvl2pPr>
            <a:lvl3pPr lvl="2" algn="ctr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cxnSp>
        <p:nvCxnSpPr>
          <p:cNvPr id="52" name="Google Shape;52;p5"/>
          <p:cNvCxnSpPr/>
          <p:nvPr/>
        </p:nvCxnSpPr>
        <p:spPr>
          <a:xfrm>
            <a:off x="2939428" y="2212035"/>
            <a:ext cx="5881614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unds sigill RGB 150.png" id="53" name="Google Shape;53;p5"/>
          <p:cNvPicPr preferRelativeResize="0"/>
          <p:nvPr/>
        </p:nvPicPr>
        <p:blipFill rotWithShape="1">
          <a:blip r:embed="rId3">
            <a:alphaModFix/>
          </a:blip>
          <a:srcRect b="21541" l="0" r="17691" t="0"/>
          <a:stretch/>
        </p:blipFill>
        <p:spPr>
          <a:xfrm>
            <a:off x="6329104" y="4279056"/>
            <a:ext cx="2672021" cy="25614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unds_universitet RGB 150.png" id="54" name="Google Shape;5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198" y="385307"/>
            <a:ext cx="769864" cy="94501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sida 2 rader grön">
  <p:cSld name="Titelsida 2 rader grö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amsidor150 ny grön.jpg" id="57" name="Google Shape;5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3401" y="190051"/>
            <a:ext cx="8647200" cy="64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/>
          <p:nvPr/>
        </p:nvSpPr>
        <p:spPr>
          <a:xfrm>
            <a:off x="2655888" y="1516104"/>
            <a:ext cx="6178550" cy="18472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"/>
          <p:cNvSpPr txBox="1"/>
          <p:nvPr>
            <p:ph type="ctrTitle"/>
          </p:nvPr>
        </p:nvSpPr>
        <p:spPr>
          <a:xfrm>
            <a:off x="2942848" y="1510712"/>
            <a:ext cx="5734178" cy="1189477"/>
          </a:xfrm>
          <a:prstGeom prst="rect">
            <a:avLst/>
          </a:prstGeom>
          <a:noFill/>
          <a:ln>
            <a:noFill/>
          </a:ln>
        </p:spPr>
        <p:txBody>
          <a:bodyPr anchorCtr="0" anchor="t" bIns="82800" lIns="0" spcFirstLastPara="1" rIns="0" wrap="square" tIns="972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" type="subTitle"/>
          </p:nvPr>
        </p:nvSpPr>
        <p:spPr>
          <a:xfrm>
            <a:off x="2942848" y="2777523"/>
            <a:ext cx="5734178" cy="321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0" spcFirstLastPara="1" rIns="0" wrap="square" tIns="10800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200"/>
              <a:buNone/>
              <a:defRPr b="1" sz="1200" cap="none">
                <a:solidFill>
                  <a:schemeClr val="dk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  <a:defRPr/>
            </a:lvl2pPr>
            <a:lvl3pPr lvl="2" algn="ctr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cxnSp>
        <p:nvCxnSpPr>
          <p:cNvPr id="61" name="Google Shape;61;p6"/>
          <p:cNvCxnSpPr/>
          <p:nvPr/>
        </p:nvCxnSpPr>
        <p:spPr>
          <a:xfrm>
            <a:off x="2939428" y="2768605"/>
            <a:ext cx="5881614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unds sigill RGB 150.png" id="62" name="Google Shape;62;p6"/>
          <p:cNvPicPr preferRelativeResize="0"/>
          <p:nvPr/>
        </p:nvPicPr>
        <p:blipFill rotWithShape="1">
          <a:blip r:embed="rId3">
            <a:alphaModFix/>
          </a:blip>
          <a:srcRect b="21541" l="0" r="17691" t="0"/>
          <a:stretch/>
        </p:blipFill>
        <p:spPr>
          <a:xfrm>
            <a:off x="6329104" y="4279056"/>
            <a:ext cx="2672021" cy="25614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unds_universitet RGB 150.png" id="63" name="Google Shape;6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198" y="385307"/>
            <a:ext cx="769864" cy="94501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ubrik och punkttex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/>
          <p:nvPr>
            <p:ph type="title"/>
          </p:nvPr>
        </p:nvSpPr>
        <p:spPr>
          <a:xfrm>
            <a:off x="643263" y="283771"/>
            <a:ext cx="7605109" cy="1139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250" lIns="90500" spcFirstLastPara="1" rIns="90500" wrap="square" tIns="452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657538" y="1848670"/>
            <a:ext cx="7587440" cy="3563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0500" spcFirstLastPara="1" rIns="90500" wrap="square" tIns="45250">
            <a:noAutofit/>
          </a:bodyPr>
          <a:lstStyle>
            <a:lvl1pPr indent="-368300" lvl="0" marL="457200" algn="l">
              <a:spcBef>
                <a:spcPts val="1000"/>
              </a:spcBef>
              <a:spcAft>
                <a:spcPts val="0"/>
              </a:spcAft>
              <a:buSzPts val="2200"/>
              <a:buChar char="•"/>
              <a:defRPr sz="2200"/>
            </a:lvl1pPr>
            <a:lvl2pPr indent="-368300" lvl="1" marL="9144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–"/>
              <a:defRPr sz="2200"/>
            </a:lvl2pPr>
            <a:lvl3pPr indent="-355600" lvl="2" marL="13716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/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cxnSp>
        <p:nvCxnSpPr>
          <p:cNvPr id="68" name="Google Shape;68;p7"/>
          <p:cNvCxnSpPr/>
          <p:nvPr/>
        </p:nvCxnSpPr>
        <p:spPr>
          <a:xfrm>
            <a:off x="745259" y="1499383"/>
            <a:ext cx="75060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" name="Google Shape;69;p7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och punkttext">
  <p:cSld name="Bild och punkt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/>
          <p:nvPr>
            <p:ph type="title"/>
          </p:nvPr>
        </p:nvSpPr>
        <p:spPr>
          <a:xfrm>
            <a:off x="643263" y="283771"/>
            <a:ext cx="7605109" cy="1139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250" lIns="90500" spcFirstLastPara="1" rIns="90500" wrap="square" tIns="452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1" type="body"/>
          </p:nvPr>
        </p:nvSpPr>
        <p:spPr>
          <a:xfrm>
            <a:off x="740244" y="1666308"/>
            <a:ext cx="3131642" cy="3720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0500" spcFirstLastPara="1" rIns="90500" wrap="square" tIns="4525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200"/>
              <a:buNone/>
              <a:defRPr sz="2200"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–"/>
              <a:defRPr sz="1800"/>
            </a:lvl2pPr>
            <a:lvl3pPr indent="-330200" lvl="2" marL="1371600" algn="l">
              <a:spcBef>
                <a:spcPts val="1000"/>
              </a:spcBef>
              <a:spcAft>
                <a:spcPts val="0"/>
              </a:spcAft>
              <a:buSzPts val="1600"/>
              <a:buChar char="»"/>
              <a:defRPr sz="1600"/>
            </a:lvl3pPr>
            <a:lvl4pPr indent="-317500" lvl="3" marL="182880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73" name="Google Shape;73;p8"/>
          <p:cNvSpPr txBox="1"/>
          <p:nvPr>
            <p:ph idx="2" type="body"/>
          </p:nvPr>
        </p:nvSpPr>
        <p:spPr>
          <a:xfrm>
            <a:off x="4051300" y="1666307"/>
            <a:ext cx="4213225" cy="3720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0500" spcFirstLastPara="1" rIns="90500" wrap="square" tIns="45250">
            <a:noAutofit/>
          </a:bodyPr>
          <a:lstStyle>
            <a:lvl1pPr indent="-368300" lvl="0" marL="4572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  <a:defRPr sz="2200"/>
            </a:lvl1pPr>
            <a:lvl2pPr indent="-368300" lvl="1" marL="9144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–"/>
              <a:defRPr sz="2200"/>
            </a:lvl2pPr>
            <a:lvl3pPr indent="-355600" lvl="2" marL="13716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»"/>
              <a:defRPr sz="2000"/>
            </a:lvl3pPr>
            <a:lvl4pPr indent="-355600" lvl="3" marL="182880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74" name="Google Shape;74;p8"/>
          <p:cNvSpPr/>
          <p:nvPr/>
        </p:nvSpPr>
        <p:spPr>
          <a:xfrm>
            <a:off x="7585075" y="5383213"/>
            <a:ext cx="1249363" cy="1303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unds_universitet RGB 150.png" id="75" name="Google Shape;7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24067" y="5573977"/>
            <a:ext cx="769864" cy="94501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lbildsida 1 rad">
  <p:cSld name="Helbildsida 1 rad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/>
          <p:nvPr/>
        </p:nvSpPr>
        <p:spPr>
          <a:xfrm>
            <a:off x="182563" y="182563"/>
            <a:ext cx="8647200" cy="649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9"/>
          <p:cNvSpPr/>
          <p:nvPr/>
        </p:nvSpPr>
        <p:spPr>
          <a:xfrm>
            <a:off x="2655888" y="1516103"/>
            <a:ext cx="6178550" cy="12800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9"/>
          <p:cNvSpPr txBox="1"/>
          <p:nvPr>
            <p:ph type="ctrTitle"/>
          </p:nvPr>
        </p:nvSpPr>
        <p:spPr>
          <a:xfrm>
            <a:off x="2942848" y="1523248"/>
            <a:ext cx="5734178" cy="714380"/>
          </a:xfrm>
          <a:prstGeom prst="rect">
            <a:avLst/>
          </a:prstGeom>
          <a:noFill/>
          <a:ln>
            <a:noFill/>
          </a:ln>
        </p:spPr>
        <p:txBody>
          <a:bodyPr anchorCtr="0" anchor="b" bIns="82800" lIns="0" spcFirstLastPara="1" rIns="0" wrap="square" tIns="972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" type="subTitle"/>
          </p:nvPr>
        </p:nvSpPr>
        <p:spPr>
          <a:xfrm>
            <a:off x="2942848" y="2220953"/>
            <a:ext cx="5734178" cy="321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0" spcFirstLastPara="1" rIns="0" wrap="square" tIns="108000">
            <a:noAutofit/>
          </a:bodyPr>
          <a:lstStyle>
            <a:lvl1pPr lvl="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1" sz="1200" cap="none">
                <a:solidFill>
                  <a:schemeClr val="dk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  <a:defRPr/>
            </a:lvl2pPr>
            <a:lvl3pPr lvl="2" algn="ctr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cxnSp>
        <p:nvCxnSpPr>
          <p:cNvPr id="82" name="Google Shape;82;p9"/>
          <p:cNvCxnSpPr/>
          <p:nvPr/>
        </p:nvCxnSpPr>
        <p:spPr>
          <a:xfrm>
            <a:off x="2939428" y="2212035"/>
            <a:ext cx="5881614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unds sigill RGB 150.png" id="83" name="Google Shape;83;p9"/>
          <p:cNvPicPr preferRelativeResize="0"/>
          <p:nvPr/>
        </p:nvPicPr>
        <p:blipFill rotWithShape="1">
          <a:blip r:embed="rId2">
            <a:alphaModFix/>
          </a:blip>
          <a:srcRect b="21541" l="0" r="17691" t="0"/>
          <a:stretch/>
        </p:blipFill>
        <p:spPr>
          <a:xfrm>
            <a:off x="6329104" y="4279056"/>
            <a:ext cx="2672021" cy="256148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lbildsida 2 rader">
  <p:cSld name="Helbildsida 2 rad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/>
          <p:nvPr/>
        </p:nvSpPr>
        <p:spPr>
          <a:xfrm>
            <a:off x="182563" y="182563"/>
            <a:ext cx="8647200" cy="649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0"/>
          <p:cNvSpPr/>
          <p:nvPr/>
        </p:nvSpPr>
        <p:spPr>
          <a:xfrm>
            <a:off x="2655888" y="1516104"/>
            <a:ext cx="6178550" cy="18472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0"/>
          <p:cNvSpPr txBox="1"/>
          <p:nvPr>
            <p:ph type="ctrTitle"/>
          </p:nvPr>
        </p:nvSpPr>
        <p:spPr>
          <a:xfrm>
            <a:off x="2942848" y="1510712"/>
            <a:ext cx="5734178" cy="1189477"/>
          </a:xfrm>
          <a:prstGeom prst="rect">
            <a:avLst/>
          </a:prstGeom>
          <a:noFill/>
          <a:ln>
            <a:noFill/>
          </a:ln>
        </p:spPr>
        <p:txBody>
          <a:bodyPr anchorCtr="0" anchor="t" bIns="82800" lIns="0" spcFirstLastPara="1" rIns="0" wrap="square" tIns="972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1" type="subTitle"/>
          </p:nvPr>
        </p:nvSpPr>
        <p:spPr>
          <a:xfrm>
            <a:off x="2942848" y="2777523"/>
            <a:ext cx="5734178" cy="321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0" spcFirstLastPara="1" rIns="0" wrap="square" tIns="10800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200"/>
              <a:buNone/>
              <a:defRPr b="1" sz="1200" cap="none">
                <a:solidFill>
                  <a:schemeClr val="dk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2200"/>
              <a:buFont typeface="Arial"/>
              <a:buNone/>
              <a:defRPr/>
            </a:lvl2pPr>
            <a:lvl3pPr lvl="2" algn="ctr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1000"/>
              </a:spcBef>
              <a:spcAft>
                <a:spcPts val="0"/>
              </a:spcAft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cxnSp>
        <p:nvCxnSpPr>
          <p:cNvPr id="90" name="Google Shape;90;p10"/>
          <p:cNvCxnSpPr/>
          <p:nvPr/>
        </p:nvCxnSpPr>
        <p:spPr>
          <a:xfrm>
            <a:off x="2939428" y="2768605"/>
            <a:ext cx="5881614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unds sigill RGB 150.png" id="91" name="Google Shape;91;p10"/>
          <p:cNvPicPr preferRelativeResize="0"/>
          <p:nvPr/>
        </p:nvPicPr>
        <p:blipFill rotWithShape="1">
          <a:blip r:embed="rId2">
            <a:alphaModFix/>
          </a:blip>
          <a:srcRect b="21541" l="0" r="17691" t="0"/>
          <a:stretch/>
        </p:blipFill>
        <p:spPr>
          <a:xfrm>
            <a:off x="6329104" y="4279056"/>
            <a:ext cx="2672021" cy="256148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0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-119270" y="-59968"/>
            <a:ext cx="9228344" cy="6984776"/>
            <a:chOff x="-119270" y="-59968"/>
            <a:chExt cx="9228344" cy="6984776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-119270" y="1772485"/>
              <a:ext cx="9228344" cy="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-119270" y="176199"/>
              <a:ext cx="9228344" cy="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-119270" y="1266406"/>
              <a:ext cx="9228344" cy="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-119270" y="6676531"/>
              <a:ext cx="9228344" cy="0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170557" y="-59968"/>
              <a:ext cx="0" cy="6984776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8821042" y="-59968"/>
              <a:ext cx="0" cy="6984776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4138857" y="-59968"/>
              <a:ext cx="0" cy="6984776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770383" y="-59968"/>
              <a:ext cx="0" cy="6984776"/>
            </a:xfrm>
            <a:prstGeom prst="straightConnector1">
              <a:avLst/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" name="Google Shape;19;p1"/>
            <p:cNvSpPr/>
            <p:nvPr/>
          </p:nvSpPr>
          <p:spPr>
            <a:xfrm>
              <a:off x="0" y="0"/>
              <a:ext cx="9001125" cy="684053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0;p1"/>
          <p:cNvSpPr txBox="1"/>
          <p:nvPr>
            <p:ph type="title"/>
          </p:nvPr>
        </p:nvSpPr>
        <p:spPr>
          <a:xfrm>
            <a:off x="643263" y="283771"/>
            <a:ext cx="7605109" cy="1139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250" lIns="90500" spcFirstLastPara="1" rIns="90500" wrap="square" tIns="452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" type="body"/>
          </p:nvPr>
        </p:nvSpPr>
        <p:spPr>
          <a:xfrm>
            <a:off x="657538" y="1843907"/>
            <a:ext cx="7590053" cy="3563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0500" spcFirstLastPara="1" rIns="90500" wrap="square" tIns="45250">
            <a:noAutofit/>
          </a:bodyPr>
          <a:lstStyle>
            <a:lvl1pPr indent="-3683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2" name="Google Shape;22;p1"/>
          <p:cNvCxnSpPr/>
          <p:nvPr/>
        </p:nvCxnSpPr>
        <p:spPr>
          <a:xfrm>
            <a:off x="745259" y="1499383"/>
            <a:ext cx="75060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unds_universitet RGB 150.png" id="23" name="Google Shape;2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24067" y="5573977"/>
            <a:ext cx="769864" cy="94501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0400" lIns="90400" spcFirstLastPara="1" rIns="90400" wrap="square" tIns="904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Relationship Id="rId4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661250" y="1730725"/>
            <a:ext cx="8173200" cy="1139700"/>
          </a:xfrm>
          <a:prstGeom prst="rect">
            <a:avLst/>
          </a:prstGeom>
        </p:spPr>
        <p:txBody>
          <a:bodyPr anchorCtr="0" anchor="b" bIns="45250" lIns="90500" spcFirstLastPara="1" rIns="90500" wrap="square" tIns="45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A HOLODESK FOR DUNG BEETLES</a:t>
            </a:r>
            <a:endParaRPr/>
          </a:p>
        </p:txBody>
      </p:sp>
      <p:sp>
        <p:nvSpPr>
          <p:cNvPr id="113" name="Google Shape;113;p14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14" name="Google Shape;114;p14"/>
          <p:cNvSpPr txBox="1"/>
          <p:nvPr>
            <p:ph idx="1" type="body"/>
          </p:nvPr>
        </p:nvSpPr>
        <p:spPr>
          <a:xfrm>
            <a:off x="6342025" y="3353400"/>
            <a:ext cx="2822100" cy="20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0500" spcFirstLastPara="1" rIns="90500" wrap="square" tIns="45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sv-SE" sz="1200"/>
              <a:t>BY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sv-SE" sz="1200"/>
              <a:t>H</a:t>
            </a:r>
            <a:r>
              <a:rPr lang="sv-SE" sz="1200"/>
              <a:t>AIDI HU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sv-SE" sz="1200"/>
              <a:t>SIJIA CHENG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sv-SE" sz="1200"/>
              <a:t>XI CHEN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sv-SE" sz="1200"/>
              <a:t>XINGDA LI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643263" y="283771"/>
            <a:ext cx="7605000" cy="1139700"/>
          </a:xfrm>
          <a:prstGeom prst="rect">
            <a:avLst/>
          </a:prstGeom>
        </p:spPr>
        <p:txBody>
          <a:bodyPr anchorCtr="0" anchor="b" bIns="45250" lIns="90500" spcFirstLastPara="1" rIns="90500" wrap="square" tIns="45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Evaluation</a:t>
            </a:r>
            <a:endParaRPr/>
          </a:p>
        </p:txBody>
      </p:sp>
      <p:sp>
        <p:nvSpPr>
          <p:cNvPr id="202" name="Google Shape;202;p23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03" name="Google Shape;203;p23"/>
          <p:cNvSpPr txBox="1"/>
          <p:nvPr/>
        </p:nvSpPr>
        <p:spPr>
          <a:xfrm>
            <a:off x="426250" y="5742350"/>
            <a:ext cx="745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 txBox="1"/>
          <p:nvPr/>
        </p:nvSpPr>
        <p:spPr>
          <a:xfrm>
            <a:off x="602025" y="1620925"/>
            <a:ext cx="75873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0500" spcFirstLastPara="1" rIns="90500" wrap="square" tIns="4525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❏"/>
            </a:pPr>
            <a:r>
              <a:rPr lang="sv-SE" sz="1500">
                <a:solidFill>
                  <a:schemeClr val="dk2"/>
                </a:solidFill>
              </a:rPr>
              <a:t>Test the system with a random pattern, ie. position and desired direction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sv-SE" sz="1500">
                <a:solidFill>
                  <a:schemeClr val="dk2"/>
                </a:solidFill>
              </a:rPr>
              <a:t>	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5" name="Google Shape;205;p23"/>
          <p:cNvGraphicFramePr/>
          <p:nvPr/>
        </p:nvGraphicFramePr>
        <p:xfrm>
          <a:off x="952513" y="2963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{0989B5CD-5BB0-4AF4-B629-3B0C08061ADE}</a:tableStyleId>
              </a:tblPr>
              <a:tblGrid>
                <a:gridCol w="1774025"/>
                <a:gridCol w="1774025"/>
                <a:gridCol w="1774025"/>
                <a:gridCol w="177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start_location(cm)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end_location(cm)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time(ms)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 [47,-129,167]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[125,573,42]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9442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>
                          <a:solidFill>
                            <a:schemeClr val="dk2"/>
                          </a:solidFill>
                        </a:rPr>
                        <a:t> [125,573,42]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[22,32,169]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3298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>
                          <a:solidFill>
                            <a:schemeClr val="dk2"/>
                          </a:solidFill>
                        </a:rPr>
                        <a:t> [22,32,169]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>
                          <a:solidFill>
                            <a:schemeClr val="dk2"/>
                          </a:solidFill>
                        </a:rPr>
                        <a:t>[-13,20,172]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3091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>
                          <a:solidFill>
                            <a:schemeClr val="dk2"/>
                          </a:solidFill>
                        </a:rPr>
                        <a:t> [-13,20,172]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[-91,-28,173]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3304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643263" y="283771"/>
            <a:ext cx="7605000" cy="1139700"/>
          </a:xfrm>
          <a:prstGeom prst="rect">
            <a:avLst/>
          </a:prstGeom>
        </p:spPr>
        <p:txBody>
          <a:bodyPr anchorCtr="0" anchor="b" bIns="45250" lIns="90500" spcFirstLastPara="1" rIns="90500" wrap="square" tIns="45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Evaluation</a:t>
            </a:r>
            <a:endParaRPr/>
          </a:p>
        </p:txBody>
      </p:sp>
      <p:sp>
        <p:nvSpPr>
          <p:cNvPr id="212" name="Google Shape;212;p24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13" name="Google Shape;213;p24"/>
          <p:cNvSpPr txBox="1"/>
          <p:nvPr/>
        </p:nvSpPr>
        <p:spPr>
          <a:xfrm>
            <a:off x="426250" y="5742350"/>
            <a:ext cx="745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/>
          <p:cNvSpPr txBox="1"/>
          <p:nvPr/>
        </p:nvSpPr>
        <p:spPr>
          <a:xfrm>
            <a:off x="602025" y="1620925"/>
            <a:ext cx="75873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0500" spcFirstLastPara="1" rIns="90500" wrap="square" tIns="4525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❏"/>
            </a:pPr>
            <a:r>
              <a:rPr lang="sv-SE" sz="1500">
                <a:solidFill>
                  <a:schemeClr val="dk2"/>
                </a:solidFill>
              </a:rPr>
              <a:t>Test the system with a constant pattern(Dung beetle walks in a straight line y = x)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5" name="Google Shape;215;p24"/>
          <p:cNvGraphicFramePr/>
          <p:nvPr/>
        </p:nvGraphicFramePr>
        <p:xfrm>
          <a:off x="952513" y="2963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{0989B5CD-5BB0-4AF4-B629-3B0C08061ADE}</a:tableStyleId>
              </a:tblPr>
              <a:tblGrid>
                <a:gridCol w="1774025"/>
                <a:gridCol w="1774025"/>
                <a:gridCol w="1774025"/>
                <a:gridCol w="1774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start_location(cm)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end_location(cm)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time(ms)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 [10,16,172]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[20,27,169]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327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>
                          <a:solidFill>
                            <a:schemeClr val="dk2"/>
                          </a:solidFill>
                        </a:rPr>
                        <a:t> [20,27,169]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[30,33,170]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345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>
                          <a:solidFill>
                            <a:schemeClr val="dk2"/>
                          </a:solidFill>
                        </a:rPr>
                        <a:t> </a:t>
                      </a:r>
                      <a:r>
                        <a:rPr lang="sv-SE">
                          <a:solidFill>
                            <a:schemeClr val="dk2"/>
                          </a:solidFill>
                        </a:rPr>
                        <a:t>[30,33,170]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>
                          <a:solidFill>
                            <a:schemeClr val="dk2"/>
                          </a:solidFill>
                        </a:rPr>
                        <a:t>[40,46,169]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317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>
                          <a:solidFill>
                            <a:schemeClr val="dk2"/>
                          </a:solidFill>
                        </a:rPr>
                        <a:t> </a:t>
                      </a:r>
                      <a:r>
                        <a:rPr lang="sv-SE">
                          <a:solidFill>
                            <a:schemeClr val="dk2"/>
                          </a:solidFill>
                        </a:rPr>
                        <a:t>[40,46,169]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[50,63,172]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326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643263" y="283771"/>
            <a:ext cx="7605000" cy="1139700"/>
          </a:xfrm>
          <a:prstGeom prst="rect">
            <a:avLst/>
          </a:prstGeom>
        </p:spPr>
        <p:txBody>
          <a:bodyPr anchorCtr="0" anchor="b" bIns="45250" lIns="90500" spcFirstLastPara="1" rIns="90500" wrap="square" tIns="45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Evaluation</a:t>
            </a:r>
            <a:endParaRPr/>
          </a:p>
        </p:txBody>
      </p:sp>
      <p:sp>
        <p:nvSpPr>
          <p:cNvPr id="222" name="Google Shape;222;p25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23" name="Google Shape;223;p25"/>
          <p:cNvSpPr txBox="1"/>
          <p:nvPr/>
        </p:nvSpPr>
        <p:spPr>
          <a:xfrm>
            <a:off x="426250" y="5742350"/>
            <a:ext cx="745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/>
          <p:cNvSpPr txBox="1"/>
          <p:nvPr/>
        </p:nvSpPr>
        <p:spPr>
          <a:xfrm>
            <a:off x="602025" y="1620925"/>
            <a:ext cx="7587300" cy="15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0500" spcFirstLastPara="1" rIns="90500" wrap="square" tIns="4525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❏"/>
            </a:pPr>
            <a:r>
              <a:rPr lang="sv-SE" sz="1500">
                <a:solidFill>
                  <a:schemeClr val="dk2"/>
                </a:solidFill>
              </a:rPr>
              <a:t>Evaluate the errors of the mapping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Feed six more pan and tilt values to servos after having M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</a:pPr>
            <a:r>
              <a:rPr lang="sv-S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Detect the 2D position of the laser spot and get the corresponding 3D point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Calculate the distance between actual 3D point and the mapped one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5" name="Google Shape;225;p25"/>
          <p:cNvGraphicFramePr/>
          <p:nvPr/>
        </p:nvGraphicFramePr>
        <p:xfrm>
          <a:off x="897650" y="3076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{0989B5CD-5BB0-4AF4-B629-3B0C08061ADE}</a:tableStyleId>
              </a:tblPr>
              <a:tblGrid>
                <a:gridCol w="1187050"/>
                <a:gridCol w="984850"/>
                <a:gridCol w="984850"/>
                <a:gridCol w="984850"/>
                <a:gridCol w="984850"/>
                <a:gridCol w="984850"/>
                <a:gridCol w="984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NO.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Error(cm)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smaller area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1.8198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1.6297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1.2211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0.8160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0.8710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1.3383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Error(cm)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bigger area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6.0012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2.8394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2.2814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1.5990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1.3283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/>
                        <a:t>1.9129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650" y="4839625"/>
            <a:ext cx="2202525" cy="17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2971775" y="5052900"/>
            <a:ext cx="198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Figure 6. The area used to do calibration and evaluation</a:t>
            </a:r>
            <a:endParaRPr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643263" y="283771"/>
            <a:ext cx="7605000" cy="1139700"/>
          </a:xfrm>
          <a:prstGeom prst="rect">
            <a:avLst/>
          </a:prstGeom>
        </p:spPr>
        <p:txBody>
          <a:bodyPr anchorCtr="0" anchor="b" bIns="45250" lIns="90500" spcFirstLastPara="1" rIns="90500" wrap="square" tIns="45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Future work</a:t>
            </a:r>
            <a:endParaRPr/>
          </a:p>
        </p:txBody>
      </p:sp>
      <p:sp>
        <p:nvSpPr>
          <p:cNvPr id="234" name="Google Shape;234;p26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235" name="Google Shape;235;p26"/>
          <p:cNvSpPr txBox="1"/>
          <p:nvPr/>
        </p:nvSpPr>
        <p:spPr>
          <a:xfrm>
            <a:off x="426250" y="5742350"/>
            <a:ext cx="745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6"/>
          <p:cNvSpPr txBox="1"/>
          <p:nvPr/>
        </p:nvSpPr>
        <p:spPr>
          <a:xfrm>
            <a:off x="602025" y="1620925"/>
            <a:ext cx="75873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0500" spcFirstLastPara="1" rIns="90500" wrap="square" tIns="4525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/>
              <a:t>Algorithm to find the roof (or floor) area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sv-SE" sz="1500"/>
              <a:t>Maybe do the mapping with all (or most) points on roof (or floor) </a:t>
            </a:r>
            <a:endParaRPr sz="15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sv-SE" sz="1500">
                <a:solidFill>
                  <a:schemeClr val="dk2"/>
                </a:solidFill>
              </a:rPr>
              <a:t>Update the solution from mapping by using a nonlinear least squares method</a:t>
            </a:r>
            <a:endParaRPr sz="18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sv-SE" sz="1500"/>
              <a:t>Algorithm to determine the desired direction of the dung beetle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type="title"/>
          </p:nvPr>
        </p:nvSpPr>
        <p:spPr>
          <a:xfrm>
            <a:off x="643263" y="283771"/>
            <a:ext cx="7605000" cy="1139700"/>
          </a:xfrm>
          <a:prstGeom prst="rect">
            <a:avLst/>
          </a:prstGeom>
        </p:spPr>
        <p:txBody>
          <a:bodyPr anchorCtr="0" anchor="b" bIns="45250" lIns="90500" spcFirstLastPara="1" rIns="90500" wrap="square" tIns="45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Aim of the Project</a:t>
            </a:r>
            <a:endParaRPr/>
          </a:p>
        </p:txBody>
      </p:sp>
      <p:sp>
        <p:nvSpPr>
          <p:cNvPr id="121" name="Google Shape;121;p15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602025" y="1620925"/>
            <a:ext cx="75873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0500" spcFirstLastPara="1" rIns="90500" wrap="square" tIns="4525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❏"/>
            </a:pPr>
            <a:r>
              <a:rPr lang="sv-SE" sz="1500"/>
              <a:t>Simulate the sun for dung beetles in an enclosed room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Construction of the 3D model of the room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Mapping between 2D camera and 3D LIDAR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Redirect the dung beetle with laser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Tools: Arbotix-M, Raspberry Pi with Pi camera, Servo motors, LIDAR, Laser and dung beetle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750" y="3475725"/>
            <a:ext cx="4685624" cy="22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/>
        </p:nvSpPr>
        <p:spPr>
          <a:xfrm>
            <a:off x="2538850" y="5695000"/>
            <a:ext cx="4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Figure 1. Schematic of the setup in real scenario</a:t>
            </a:r>
            <a:endParaRPr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type="title"/>
          </p:nvPr>
        </p:nvSpPr>
        <p:spPr>
          <a:xfrm>
            <a:off x="643263" y="283771"/>
            <a:ext cx="7605000" cy="1139700"/>
          </a:xfrm>
          <a:prstGeom prst="rect">
            <a:avLst/>
          </a:prstGeom>
        </p:spPr>
        <p:txBody>
          <a:bodyPr anchorCtr="0" anchor="b" bIns="45250" lIns="90500" spcFirstLastPara="1" rIns="90500" wrap="square" tIns="45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Collaboration</a:t>
            </a:r>
            <a:endParaRPr/>
          </a:p>
        </p:txBody>
      </p:sp>
      <p:sp>
        <p:nvSpPr>
          <p:cNvPr id="131" name="Google Shape;131;p16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602025" y="1620925"/>
            <a:ext cx="75873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0500" spcFirstLastPara="1" rIns="90500" wrap="square" tIns="4525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❏"/>
            </a:pPr>
            <a:r>
              <a:rPr lang="sv-SE" sz="1500"/>
              <a:t>Contributions of each of us to this project are specified in the table below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3" name="Google Shape;133;p16"/>
          <p:cNvGraphicFramePr/>
          <p:nvPr/>
        </p:nvGraphicFramePr>
        <p:xfrm>
          <a:off x="897688" y="2352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{0989B5CD-5BB0-4AF4-B629-3B0C08061ADE}</a:tableStyleId>
              </a:tblPr>
              <a:tblGrid>
                <a:gridCol w="1311550"/>
                <a:gridCol w="5784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 sz="1200">
                          <a:solidFill>
                            <a:schemeClr val="dk2"/>
                          </a:solidFill>
                        </a:rPr>
                        <a:t>HAIDI HU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 sz="900">
                          <a:solidFill>
                            <a:schemeClr val="dk2"/>
                          </a:solidFill>
                        </a:rPr>
                        <a:t>Redirecting the dung beetle with laser 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 sz="1200">
                          <a:solidFill>
                            <a:schemeClr val="dk2"/>
                          </a:solidFill>
                        </a:rPr>
                        <a:t>SIJIA CHENG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 sz="900">
                          <a:solidFill>
                            <a:schemeClr val="dk2"/>
                          </a:solidFill>
                        </a:rPr>
                        <a:t>Construction of the 3D model of the room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 sz="1200">
                          <a:solidFill>
                            <a:schemeClr val="dk2"/>
                          </a:solidFill>
                        </a:rPr>
                        <a:t>XI CHEN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 sz="900">
                          <a:solidFill>
                            <a:schemeClr val="dk2"/>
                          </a:solidFill>
                        </a:rPr>
                        <a:t>Mapping algorithm and implementation</a:t>
                      </a:r>
                      <a:r>
                        <a:rPr lang="sv-SE" sz="900"/>
                        <a:t>, </a:t>
                      </a:r>
                      <a:r>
                        <a:rPr lang="sv-SE" sz="900"/>
                        <a:t>Evaluation of the system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 sz="1200">
                          <a:solidFill>
                            <a:schemeClr val="dk2"/>
                          </a:solidFill>
                        </a:rPr>
                        <a:t>XINGDA LI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v-SE" sz="900"/>
                        <a:t>Communication between Pi and MC, Mapping algorithm and implementation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type="title"/>
          </p:nvPr>
        </p:nvSpPr>
        <p:spPr>
          <a:xfrm>
            <a:off x="643263" y="283771"/>
            <a:ext cx="7605000" cy="1139700"/>
          </a:xfrm>
          <a:prstGeom prst="rect">
            <a:avLst/>
          </a:prstGeom>
        </p:spPr>
        <p:txBody>
          <a:bodyPr anchorCtr="0" anchor="b" bIns="45250" lIns="90500" spcFirstLastPara="1" rIns="90500" wrap="square" tIns="45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Implementation</a:t>
            </a:r>
            <a:endParaRPr/>
          </a:p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602025" y="1620925"/>
            <a:ext cx="83004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0500" spcFirstLastPara="1" rIns="90500" wrap="square" tIns="4525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❏"/>
            </a:pPr>
            <a:r>
              <a:rPr lang="sv-SE" sz="1500"/>
              <a:t>Construction of the 3D model of the room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The pan of Lidar goes between 0° and  360° back and forth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When reaching </a:t>
            </a:r>
            <a:r>
              <a:rPr lang="sv-S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0° or 360°</a:t>
            </a: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, the angle of elevation increases a certain value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The uC sends measurements(pan, tilt, distance) to Raspberry Pi via serial communication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675" y="3396850"/>
            <a:ext cx="3520864" cy="19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/>
          <p:nvPr/>
        </p:nvSpPr>
        <p:spPr>
          <a:xfrm>
            <a:off x="2049727" y="5437150"/>
            <a:ext cx="46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Figure 2. Behavior of the system during room scanning</a:t>
            </a:r>
            <a:endParaRPr i="1"/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425" y="3404150"/>
            <a:ext cx="3480396" cy="197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>
            <p:ph type="title"/>
          </p:nvPr>
        </p:nvSpPr>
        <p:spPr>
          <a:xfrm>
            <a:off x="643263" y="283771"/>
            <a:ext cx="7605000" cy="1139700"/>
          </a:xfrm>
          <a:prstGeom prst="rect">
            <a:avLst/>
          </a:prstGeom>
        </p:spPr>
        <p:txBody>
          <a:bodyPr anchorCtr="0" anchor="b" bIns="45250" lIns="90500" spcFirstLastPara="1" rIns="90500" wrap="square" tIns="45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Implementation</a:t>
            </a:r>
            <a:endParaRPr/>
          </a:p>
        </p:txBody>
      </p:sp>
      <p:sp>
        <p:nvSpPr>
          <p:cNvPr id="151" name="Google Shape;151;p18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602025" y="1620925"/>
            <a:ext cx="80388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0500" spcFirstLastPara="1" rIns="90500" wrap="square" tIns="4525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❏"/>
            </a:pPr>
            <a:r>
              <a:rPr lang="sv-SE" sz="1500"/>
              <a:t>Construction of the 3D model of the room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The pan of Lidar goes between 0° and  360° back and forth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When reaching </a:t>
            </a:r>
            <a:r>
              <a:rPr lang="sv-S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0° or 360°</a:t>
            </a: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, the angle of elevation increases a certain value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The MC sends measurements</a:t>
            </a:r>
            <a:r>
              <a:rPr lang="sv-S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(pan, tilt, distance)</a:t>
            </a: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 to Raspberry Pi via serial communication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725" y="3247100"/>
            <a:ext cx="6259677" cy="266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 txBox="1"/>
          <p:nvPr/>
        </p:nvSpPr>
        <p:spPr>
          <a:xfrm>
            <a:off x="2141475" y="6023100"/>
            <a:ext cx="500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Figure 3. 3D plot of the points cloud from room scanning</a:t>
            </a:r>
            <a:endParaRPr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title"/>
          </p:nvPr>
        </p:nvSpPr>
        <p:spPr>
          <a:xfrm>
            <a:off x="643263" y="283771"/>
            <a:ext cx="7605000" cy="1139700"/>
          </a:xfrm>
          <a:prstGeom prst="rect">
            <a:avLst/>
          </a:prstGeom>
        </p:spPr>
        <p:txBody>
          <a:bodyPr anchorCtr="0" anchor="b" bIns="45250" lIns="90500" spcFirstLastPara="1" rIns="90500" wrap="square" tIns="45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Implementation</a:t>
            </a:r>
            <a:endParaRPr/>
          </a:p>
        </p:txBody>
      </p: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602025" y="1620925"/>
            <a:ext cx="75873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0500" spcFirstLastPara="1" rIns="90500" wrap="square" tIns="4525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❏"/>
            </a:pPr>
            <a:r>
              <a:rPr lang="sv-SE" sz="1500">
                <a:solidFill>
                  <a:schemeClr val="dk2"/>
                </a:solidFill>
              </a:rPr>
              <a:t>Mapping between 2D camera and 3D LIDAR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Transform from</a:t>
            </a:r>
            <a:r>
              <a:rPr lang="sv-S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a 2D point (u,v) to a 3D point (x,y,z) linearly  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Solve linear equations using th</a:t>
            </a:r>
            <a:r>
              <a:rPr lang="sv-S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 singular value decomposition (SVD) method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</a:pPr>
            <a:r>
              <a:rPr lang="sv-S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Feed several correspondence pairs to obtain M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00" y="3519200"/>
            <a:ext cx="7839075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 txBox="1"/>
          <p:nvPr/>
        </p:nvSpPr>
        <p:spPr>
          <a:xfrm>
            <a:off x="1220925" y="4385975"/>
            <a:ext cx="69684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0500" spcFirstLastPara="1" rIns="90500" wrap="square" tIns="452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v-SE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where fu and fv are the effective focal lengths in horizontal and vertical directions, respectively, and (u0, v0) is the center point of the image plane. R and t are the rotation and the translation </a:t>
            </a:r>
            <a:r>
              <a:rPr lang="sv-SE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matrices.[1] 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844525" y="5900150"/>
            <a:ext cx="69684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0500" spcFirstLastPara="1" rIns="90500" wrap="square" tIns="452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sv-SE"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[1] Park, Yoonsu &amp; Yun, Seokmin &amp; Won, Chee &amp; Cho, Kyungeun &amp; Um, Kyhyun &amp; Sim, Sungdae. (2014). Calibration between Color Camera and 3D LIDAR Instruments with a Polygonal Planar Board. Sensors (Basel, Switzerland). 14. 5333-5353. 10.3390/s140305333. </a:t>
            </a:r>
            <a:endParaRPr sz="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643263" y="283771"/>
            <a:ext cx="7605000" cy="1139700"/>
          </a:xfrm>
          <a:prstGeom prst="rect">
            <a:avLst/>
          </a:prstGeom>
        </p:spPr>
        <p:txBody>
          <a:bodyPr anchorCtr="0" anchor="b" bIns="45250" lIns="90500" spcFirstLastPara="1" rIns="90500" wrap="square" tIns="45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Implementation</a:t>
            </a:r>
            <a:endParaRPr/>
          </a:p>
        </p:txBody>
      </p:sp>
      <p:sp>
        <p:nvSpPr>
          <p:cNvPr id="172" name="Google Shape;172;p20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602025" y="1620925"/>
            <a:ext cx="75873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0500" spcFirstLastPara="1" rIns="90500" wrap="square" tIns="4525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❏"/>
            </a:pPr>
            <a:r>
              <a:rPr lang="sv-SE" sz="1500">
                <a:solidFill>
                  <a:schemeClr val="dk2"/>
                </a:solidFill>
              </a:rPr>
              <a:t>Mapping between 2D camera and 3D LIDAR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Transform from</a:t>
            </a:r>
            <a:r>
              <a:rPr lang="sv-S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a 2D point (u,v) to a 3D point (x,y,z) </a:t>
            </a:r>
            <a:r>
              <a:rPr lang="sv-S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linearly  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Solve linear equations using th</a:t>
            </a:r>
            <a:r>
              <a:rPr lang="sv-S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 singular value decomposition (SVD) method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Feed several correspondence pairs to obtain M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738" y="3608225"/>
            <a:ext cx="6197176" cy="160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643263" y="283771"/>
            <a:ext cx="7605000" cy="1139700"/>
          </a:xfrm>
          <a:prstGeom prst="rect">
            <a:avLst/>
          </a:prstGeom>
        </p:spPr>
        <p:txBody>
          <a:bodyPr anchorCtr="0" anchor="b" bIns="45250" lIns="90500" spcFirstLastPara="1" rIns="90500" wrap="square" tIns="45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Implementation</a:t>
            </a:r>
            <a:endParaRPr/>
          </a:p>
        </p:txBody>
      </p:sp>
      <p:sp>
        <p:nvSpPr>
          <p:cNvPr id="181" name="Google Shape;181;p21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000" y="1857525"/>
            <a:ext cx="3099100" cy="14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 txBox="1"/>
          <p:nvPr/>
        </p:nvSpPr>
        <p:spPr>
          <a:xfrm>
            <a:off x="618850" y="1714188"/>
            <a:ext cx="37989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0500" spcFirstLastPara="1" rIns="90500" wrap="square" tIns="4525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Take N 3D points from point clouds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Feed pan and tilt to the servos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Detect the 2D position of the laser spot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Iterate until N correspondence </a:t>
            </a:r>
            <a:r>
              <a:rPr lang="sv-S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pairs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</a:pPr>
            <a:r>
              <a:rPr lang="sv-S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Calculate M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025" y="3634800"/>
            <a:ext cx="4982850" cy="24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/>
        </p:nvSpPr>
        <p:spPr>
          <a:xfrm>
            <a:off x="1945277" y="6219150"/>
            <a:ext cx="46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Figure 4. Behavior of the system during mapping</a:t>
            </a:r>
            <a:endParaRPr i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643263" y="283771"/>
            <a:ext cx="7605000" cy="1139700"/>
          </a:xfrm>
          <a:prstGeom prst="rect">
            <a:avLst/>
          </a:prstGeom>
        </p:spPr>
        <p:txBody>
          <a:bodyPr anchorCtr="0" anchor="b" bIns="45250" lIns="90500" spcFirstLastPara="1" rIns="90500" wrap="square" tIns="45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Implementation</a:t>
            </a:r>
            <a:endParaRPr/>
          </a:p>
        </p:txBody>
      </p:sp>
      <p:sp>
        <p:nvSpPr>
          <p:cNvPr id="192" name="Google Shape;192;p22"/>
          <p:cNvSpPr txBox="1"/>
          <p:nvPr>
            <p:ph idx="12" type="sldNum"/>
          </p:nvPr>
        </p:nvSpPr>
        <p:spPr>
          <a:xfrm>
            <a:off x="8423084" y="6316997"/>
            <a:ext cx="540000" cy="523800"/>
          </a:xfrm>
          <a:prstGeom prst="rect">
            <a:avLst/>
          </a:prstGeom>
        </p:spPr>
        <p:txBody>
          <a:bodyPr anchorCtr="0" anchor="t" bIns="90400" lIns="90400" spcFirstLastPara="1" rIns="90400" wrap="square" tIns="904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93" name="Google Shape;193;p22"/>
          <p:cNvSpPr txBox="1"/>
          <p:nvPr/>
        </p:nvSpPr>
        <p:spPr>
          <a:xfrm>
            <a:off x="602025" y="1620925"/>
            <a:ext cx="7991400" cy="30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0500" spcFirstLastPara="1" rIns="90500" wrap="square" tIns="4525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❏"/>
            </a:pPr>
            <a:r>
              <a:rPr lang="sv-SE" sz="1500">
                <a:solidFill>
                  <a:schemeClr val="dk2"/>
                </a:solidFill>
              </a:rPr>
              <a:t>Redirect the dung beetle with laser 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Get the location of the beetle in the image using camera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sv-S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onvert it to the position in the 3D  map using M matrix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Recalculate the position of all points in the 3D cloud map with the beetle's movement direction as the positive X axis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sv-SE" sz="1500">
                <a:latin typeface="Calibri"/>
                <a:ea typeface="Calibri"/>
                <a:cs typeface="Calibri"/>
                <a:sym typeface="Calibri"/>
              </a:rPr>
              <a:t>Take out the points we want and send the pan&amp;tilt data to the motor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625" y="3984750"/>
            <a:ext cx="3680725" cy="20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 txBox="1"/>
          <p:nvPr/>
        </p:nvSpPr>
        <p:spPr>
          <a:xfrm>
            <a:off x="2068800" y="6127375"/>
            <a:ext cx="52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/>
              <a:t>Figure 5. Keeping the direction of the “dung beetle” constant</a:t>
            </a:r>
            <a:endParaRPr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_PPT-mall_2012_SV_121127">
  <a:themeElements>
    <a:clrScheme name="Anpassad 3">
      <a:dk1>
        <a:srgbClr val="9C6114"/>
      </a:dk1>
      <a:lt1>
        <a:srgbClr val="FFFFFF"/>
      </a:lt1>
      <a:dk2>
        <a:srgbClr val="000000"/>
      </a:dk2>
      <a:lt2>
        <a:srgbClr val="000080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33333"/>
      </a:hlink>
      <a:folHlink>
        <a:srgbClr val="0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t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